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621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hyperlink" Target="https://edututor.ai/dem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29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EduTutor AI: Personalized Learning Revolutionized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6306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Transforming education with Generative AI and seamless LMS integration, addressing a $120B global EdTech market opportunity.</a:t>
            </a:r>
            <a:endParaRPr lang="en-US" sz="1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9A631C-6F90-7CB1-2B48-12A8461B51D5}"/>
              </a:ext>
            </a:extLst>
          </p:cNvPr>
          <p:cNvSpPr/>
          <p:nvPr/>
        </p:nvSpPr>
        <p:spPr>
          <a:xfrm>
            <a:off x="12883992" y="7748741"/>
            <a:ext cx="1623745" cy="362903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858" y="457200"/>
            <a:ext cx="11017210" cy="519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EduTutor AI: Personalized Learning, Amplified Results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81858" y="1413034"/>
            <a:ext cx="374094" cy="374094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122164" y="1470184"/>
            <a:ext cx="246661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Transforming Education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22164" y="1896189"/>
            <a:ext cx="599027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Delivers truly personalized learning at scale.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81858" y="2494836"/>
            <a:ext cx="374094" cy="374094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1122164" y="2551986"/>
            <a:ext cx="252626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Empowering Community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22164" y="2977991"/>
            <a:ext cx="599027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Supports students, teachers, and institutions.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81858" y="3576638"/>
            <a:ext cx="374094" cy="374094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122164" y="3633788"/>
            <a:ext cx="2078355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Proven Impact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22164" y="4059793"/>
            <a:ext cx="599027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Demonstrates tangible improvements in outcomes and efficiency.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1858" y="4658439"/>
            <a:ext cx="374094" cy="374094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122164" y="4715589"/>
            <a:ext cx="2078355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Join Us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22164" y="5141595"/>
            <a:ext cx="599027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Schedule a demo to see EduTutor AI in action.</a:t>
            </a:r>
            <a:endParaRPr lang="en-US" sz="13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944" y="1225144"/>
            <a:ext cx="7004456" cy="7004456"/>
          </a:xfrm>
          <a:prstGeom prst="rect">
            <a:avLst/>
          </a:prstGeom>
        </p:spPr>
      </p:pic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58" y="8317706"/>
            <a:ext cx="1739503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5535"/>
            <a:ext cx="12302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Challenge: One-Size-Fits-None Education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2447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74939"/>
            <a:ext cx="4019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Lack of Personalized Support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653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70% of students struggle without tailored learning, leading to disengagement.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2447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274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Teacher Workload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7653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Teachers spend 15+ hours weekly on grading and administrative tasks.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2447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274939"/>
            <a:ext cx="29794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Higher Dropout Rates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7653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Disengagement contributes to 30% higher dropout rates and achievement gaps.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0DED4C-74AA-FA6E-931D-4E7D97EC2146}"/>
              </a:ext>
            </a:extLst>
          </p:cNvPr>
          <p:cNvSpPr/>
          <p:nvPr/>
        </p:nvSpPr>
        <p:spPr>
          <a:xfrm>
            <a:off x="12883992" y="7748741"/>
            <a:ext cx="1623745" cy="362903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117116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Introducing EduTutor AI: Your Personal Learning Companion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53" y="1494949"/>
            <a:ext cx="6485096" cy="648509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37371" y="1494949"/>
            <a:ext cx="395764" cy="395764"/>
          </a:xfrm>
          <a:prstGeom prst="roundRect">
            <a:avLst>
              <a:gd name="adj" fmla="val 1866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108990" y="1555313"/>
            <a:ext cx="255948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Tailored Learning Paths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108990" y="2005965"/>
            <a:ext cx="5913477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mission is to empower every student with a customized educational journey.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7537371" y="2920365"/>
            <a:ext cx="395764" cy="395764"/>
          </a:xfrm>
          <a:prstGeom prst="roundRect">
            <a:avLst>
              <a:gd name="adj" fmla="val 1866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108990" y="2980730"/>
            <a:ext cx="288702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Cutting-Edge Generative AI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108990" y="3431381"/>
            <a:ext cx="59134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Leveraging AI for adaptive content, built for seamless integration.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537371" y="4064437"/>
            <a:ext cx="395764" cy="395764"/>
          </a:xfrm>
          <a:prstGeom prst="roundRect">
            <a:avLst>
              <a:gd name="adj" fmla="val 1866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108990" y="4124801"/>
            <a:ext cx="219872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Boosted Efficiency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108990" y="4575453"/>
            <a:ext cx="59134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Reduces educator workload by 40%, enhancing productivity.</a:t>
            </a:r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3A8DAF-1C06-3397-1740-A205AB73A2C2}"/>
              </a:ext>
            </a:extLst>
          </p:cNvPr>
          <p:cNvSpPr/>
          <p:nvPr/>
        </p:nvSpPr>
        <p:spPr>
          <a:xfrm>
            <a:off x="12883992" y="7748741"/>
            <a:ext cx="1623745" cy="362903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2871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How It Works: Generative AI Core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11235" y="2861548"/>
            <a:ext cx="33812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Adaptive Learning Paths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AI analyzes performance, generates custom pathways.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920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Personalized Content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Creates explanations, examples, quizzes on-demand.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3353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Conversational Tutoring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Natural language interaction for concept clarification.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Real-time Feedback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Instant, actionable insights on student responses.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947491A-481C-DF33-9E65-DC30D8439902}"/>
              </a:ext>
            </a:extLst>
          </p:cNvPr>
          <p:cNvSpPr/>
          <p:nvPr/>
        </p:nvSpPr>
        <p:spPr>
          <a:xfrm>
            <a:off x="12883992" y="7748741"/>
            <a:ext cx="1623745" cy="362903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818" y="501134"/>
            <a:ext cx="11842552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Seamless LMS Integration: Powering Existing Systems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18" y="1549003"/>
            <a:ext cx="6455093" cy="645509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5110" y="1549003"/>
            <a:ext cx="410051" cy="410051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137327" y="1611630"/>
            <a:ext cx="2627114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Universal Compatibility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37327" y="2078474"/>
            <a:ext cx="5862876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Integrates with Canvas, Blackboard, Moodle, Google Classroom, and more.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545110" y="3026093"/>
            <a:ext cx="410051" cy="410051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137327" y="3088719"/>
            <a:ext cx="2278142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Single Sign-On (SSO)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37327" y="3555563"/>
            <a:ext cx="586287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Simplifies user access and management for all stakeholders.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545110" y="4211598"/>
            <a:ext cx="410051" cy="410051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137327" y="4274225"/>
            <a:ext cx="2675096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Bi-directional Data Flow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37327" y="4741069"/>
            <a:ext cx="586287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Grades, progress, and assignments synchronize seamlessly.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5110" y="5397103"/>
            <a:ext cx="410051" cy="410051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8137327" y="5459730"/>
            <a:ext cx="2278142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API-First Design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37327" y="5926574"/>
            <a:ext cx="586287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Ensures flexibility and future extensibility for custom needs.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9DA483-B852-52E8-35CE-DCCFD4979F19}"/>
              </a:ext>
            </a:extLst>
          </p:cNvPr>
          <p:cNvSpPr/>
          <p:nvPr/>
        </p:nvSpPr>
        <p:spPr>
          <a:xfrm>
            <a:off x="12883992" y="7748741"/>
            <a:ext cx="1623745" cy="362903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129254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Features &amp; Benefits: For Every Stakeholder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0489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For Students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629978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24/7 AI tutor, adaptive practice, deeper comprehension.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00489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For Educators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629978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Automated grading, progress analytics, curriculum assistance.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For Institutions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Scalable personalized learning, improved retention, data insights.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Content Creation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AI-assisted question generation, lesson plan outlines.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C87E3B-449A-9172-92DD-BB7E6F5837A1}"/>
              </a:ext>
            </a:extLst>
          </p:cNvPr>
          <p:cNvSpPr/>
          <p:nvPr/>
        </p:nvSpPr>
        <p:spPr>
          <a:xfrm>
            <a:off x="12883992" y="7748741"/>
            <a:ext cx="1623745" cy="362903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6943"/>
            <a:ext cx="12090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Impact on Student Learning: Proven Results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2697"/>
            <a:ext cx="5636895" cy="283488"/>
          </a:xfrm>
          <a:prstGeom prst="roundRect">
            <a:avLst>
              <a:gd name="adj" fmla="val 336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93790" y="3482697"/>
            <a:ext cx="1014532" cy="283488"/>
          </a:xfrm>
          <a:prstGeom prst="roundRect">
            <a:avLst>
              <a:gd name="adj" fmla="val 33606"/>
            </a:avLst>
          </a:prstGeom>
          <a:solidFill>
            <a:srgbClr val="E6DED2"/>
          </a:solidFill>
          <a:ln/>
        </p:spPr>
      </p:sp>
      <p:sp>
        <p:nvSpPr>
          <p:cNvPr id="5" name="Text 3"/>
          <p:cNvSpPr/>
          <p:nvPr/>
        </p:nvSpPr>
        <p:spPr>
          <a:xfrm>
            <a:off x="6600706" y="3482697"/>
            <a:ext cx="57269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18%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955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Average increase in test scores during pilot programs.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482697"/>
            <a:ext cx="5637014" cy="283488"/>
          </a:xfrm>
          <a:prstGeom prst="roundRect">
            <a:avLst>
              <a:gd name="adj" fmla="val 336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7456884" y="3482697"/>
            <a:ext cx="1409224" cy="283488"/>
          </a:xfrm>
          <a:prstGeom prst="roundRect">
            <a:avLst>
              <a:gd name="adj" fmla="val 33606"/>
            </a:avLst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13263920" y="3482697"/>
            <a:ext cx="57269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25%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56884" y="404955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Higher student participation in coursework observed.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92779"/>
            <a:ext cx="5636895" cy="283488"/>
          </a:xfrm>
          <a:prstGeom prst="roundRect">
            <a:avLst>
              <a:gd name="adj" fmla="val 336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793790" y="5092779"/>
            <a:ext cx="563642" cy="283488"/>
          </a:xfrm>
          <a:prstGeom prst="roundRect">
            <a:avLst>
              <a:gd name="adj" fmla="val 33606"/>
            </a:avLst>
          </a:prstGeom>
          <a:solidFill>
            <a:srgbClr val="E6DED2"/>
          </a:solidFill>
          <a:ln/>
        </p:spPr>
      </p:sp>
      <p:sp>
        <p:nvSpPr>
          <p:cNvPr id="13" name="Text 11"/>
          <p:cNvSpPr/>
          <p:nvPr/>
        </p:nvSpPr>
        <p:spPr>
          <a:xfrm>
            <a:off x="6600706" y="5092779"/>
            <a:ext cx="57269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10%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659636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Improvement in course completion for at-risk students.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5092779"/>
            <a:ext cx="5637014" cy="283488"/>
          </a:xfrm>
          <a:prstGeom prst="roundRect">
            <a:avLst>
              <a:gd name="adj" fmla="val 336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7456884" y="5092779"/>
            <a:ext cx="2254806" cy="283488"/>
          </a:xfrm>
          <a:prstGeom prst="roundRect">
            <a:avLst>
              <a:gd name="adj" fmla="val 33606"/>
            </a:avLst>
          </a:prstGeom>
          <a:solidFill>
            <a:srgbClr val="E6DED2"/>
          </a:solidFill>
          <a:ln/>
        </p:spPr>
      </p:sp>
      <p:sp>
        <p:nvSpPr>
          <p:cNvPr id="17" name="Text 15"/>
          <p:cNvSpPr/>
          <p:nvPr/>
        </p:nvSpPr>
        <p:spPr>
          <a:xfrm>
            <a:off x="13263920" y="5092779"/>
            <a:ext cx="57269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40%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56884" y="5659636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Students reporting lower stress levels and reduced anxiety.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DB2CF2-E076-2E2B-E0BC-1175095F06E7}"/>
              </a:ext>
            </a:extLst>
          </p:cNvPr>
          <p:cNvSpPr/>
          <p:nvPr/>
        </p:nvSpPr>
        <p:spPr>
          <a:xfrm>
            <a:off x="12883992" y="7748741"/>
            <a:ext cx="1623745" cy="362903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25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Impact on Educator Efficiency: Empowering Teachers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2632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7-10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958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Hours Saved Weekly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44853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On administrative tasks, freeing up valuable 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92632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2x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958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Faster Interventions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544853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AI highlights students needing focused support more quickly.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92632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Immediate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958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544853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Access to performance trends and learning gaps instantly.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1C5BDB-A600-3639-AA7E-CEAD603EB6B7}"/>
              </a:ext>
            </a:extLst>
          </p:cNvPr>
          <p:cNvSpPr/>
          <p:nvPr/>
        </p:nvSpPr>
        <p:spPr>
          <a:xfrm>
            <a:off x="12883992" y="7748741"/>
            <a:ext cx="1623745" cy="362903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582573"/>
            <a:ext cx="7661910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Future of Learning: Our Roadmap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79170" y="2223373"/>
            <a:ext cx="22860" cy="5423535"/>
          </a:xfrm>
          <a:prstGeom prst="roundRect">
            <a:avLst>
              <a:gd name="adj" fmla="val 389009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94495" y="2450068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CCC4B8"/>
          </a:solidFill>
          <a:ln/>
        </p:spPr>
      </p:sp>
      <p:sp>
        <p:nvSpPr>
          <p:cNvPr id="6" name="Shape 3"/>
          <p:cNvSpPr/>
          <p:nvPr/>
        </p:nvSpPr>
        <p:spPr>
          <a:xfrm>
            <a:off x="740985" y="2223373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820341" y="2263021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037874" y="2296120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Phase 1 (Current)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37874" y="2753797"/>
            <a:ext cx="636508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Core AI tutoring, LMS integration, K-12 focus.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94495" y="3742492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CCC4B8"/>
          </a:solidFill>
          <a:ln/>
        </p:spPr>
      </p:sp>
      <p:sp>
        <p:nvSpPr>
          <p:cNvPr id="11" name="Shape 8"/>
          <p:cNvSpPr/>
          <p:nvPr/>
        </p:nvSpPr>
        <p:spPr>
          <a:xfrm>
            <a:off x="740985" y="3515797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820341" y="3555444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037874" y="3588544"/>
            <a:ext cx="323349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Phase 2 (Next 12 months)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37874" y="4046220"/>
            <a:ext cx="636508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Expansion to higher education, new subjects (STEM, Humanities).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94495" y="5373529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CCC4B8"/>
          </a:solidFill>
          <a:ln/>
        </p:spPr>
      </p:sp>
      <p:sp>
        <p:nvSpPr>
          <p:cNvPr id="16" name="Shape 13"/>
          <p:cNvSpPr/>
          <p:nvPr/>
        </p:nvSpPr>
        <p:spPr>
          <a:xfrm>
            <a:off x="740985" y="5146834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20341" y="5186482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037874" y="5219581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Phase 3 (Long-term)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37874" y="5677257"/>
            <a:ext cx="636508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AI-driven curriculum design, adaptive teacher training modules.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194495" y="7004566"/>
            <a:ext cx="635079" cy="22860"/>
          </a:xfrm>
          <a:prstGeom prst="roundRect">
            <a:avLst>
              <a:gd name="adj" fmla="val 389009"/>
            </a:avLst>
          </a:prstGeom>
          <a:solidFill>
            <a:srgbClr val="CCC4B8"/>
          </a:solidFill>
          <a:ln/>
        </p:spPr>
      </p:sp>
      <p:sp>
        <p:nvSpPr>
          <p:cNvPr id="21" name="Shape 18"/>
          <p:cNvSpPr/>
          <p:nvPr/>
        </p:nvSpPr>
        <p:spPr>
          <a:xfrm>
            <a:off x="740985" y="6777871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820341" y="6817519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2037874" y="6850618"/>
            <a:ext cx="29133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Global Reach (by 2026)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37874" y="7308294"/>
            <a:ext cx="636508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Localized content for 5 new languages.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508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Noto Serif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SOMA SEKHAR THOTA</cp:lastModifiedBy>
  <cp:revision>2</cp:revision>
  <dcterms:created xsi:type="dcterms:W3CDTF">2025-06-26T17:26:59Z</dcterms:created>
  <dcterms:modified xsi:type="dcterms:W3CDTF">2025-06-27T08:09:33Z</dcterms:modified>
</cp:coreProperties>
</file>